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3"/>
  </p:notesMasterIdLst>
  <p:sldIdLst>
    <p:sldId id="263" r:id="rId2"/>
    <p:sldId id="294" r:id="rId3"/>
    <p:sldId id="371" r:id="rId4"/>
    <p:sldId id="372" r:id="rId5"/>
    <p:sldId id="306" r:id="rId6"/>
    <p:sldId id="373" r:id="rId7"/>
    <p:sldId id="374" r:id="rId8"/>
    <p:sldId id="375" r:id="rId9"/>
    <p:sldId id="376" r:id="rId10"/>
    <p:sldId id="377" r:id="rId11"/>
    <p:sldId id="378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267" autoAdjust="0"/>
  </p:normalViewPr>
  <p:slideViewPr>
    <p:cSldViewPr>
      <p:cViewPr varScale="1">
        <p:scale>
          <a:sx n="106" d="100"/>
          <a:sy n="106" d="100"/>
        </p:scale>
        <p:origin x="1760" y="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1DEBC-3F3C-4336-88B7-6B5F5C4C8989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436AD-4AD9-4D8A-B8A3-E1ECDB152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2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Pandas:</a:t>
            </a:r>
            <a:r>
              <a:rPr lang="ko-KR" altLang="en-US" dirty="0"/>
              <a:t> 데이터 조작 및 분석</a:t>
            </a:r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en-US" altLang="ko-KR" dirty="0"/>
              <a:t>: </a:t>
            </a:r>
            <a:r>
              <a:rPr lang="ko-KR" altLang="en-US" dirty="0"/>
              <a:t>행렬이나 일반적으로 다차원 배열 쉽게 처리</a:t>
            </a:r>
            <a:endParaRPr lang="en-US" altLang="ko-KR" dirty="0"/>
          </a:p>
          <a:p>
            <a:r>
              <a:rPr lang="en-US" altLang="ko-KR" dirty="0"/>
              <a:t>Matplotlib: </a:t>
            </a:r>
            <a:r>
              <a:rPr lang="en-US" altLang="ko-KR" dirty="0" err="1"/>
              <a:t>Gui</a:t>
            </a:r>
            <a:r>
              <a:rPr lang="en-US" altLang="ko-KR" dirty="0"/>
              <a:t> </a:t>
            </a:r>
            <a:r>
              <a:rPr lang="ko-KR" altLang="en-US" dirty="0" err="1"/>
              <a:t>툴킷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객체지향</a:t>
            </a:r>
            <a:r>
              <a:rPr lang="en-US" altLang="ko-KR" dirty="0"/>
              <a:t>)</a:t>
            </a:r>
          </a:p>
          <a:p>
            <a:r>
              <a:rPr lang="en-US" altLang="ko-KR" b="0" i="0" dirty="0" err="1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Pyecharts</a:t>
            </a:r>
            <a:r>
              <a:rPr lang="en-US" altLang="ko-KR" b="0" i="0" dirty="0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: </a:t>
            </a:r>
            <a:r>
              <a:rPr lang="en-US" altLang="ko-KR" b="0" i="0" dirty="0" err="1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Echarts</a:t>
            </a:r>
            <a:r>
              <a:rPr lang="en-US" altLang="ko-KR" b="0" i="0" dirty="0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 Plotting Library</a:t>
            </a:r>
          </a:p>
          <a:p>
            <a:r>
              <a:rPr lang="en-US" altLang="ko-KR" b="0" i="0" dirty="0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Seaborn: </a:t>
            </a:r>
            <a:r>
              <a:rPr lang="ko-KR" altLang="en-US" b="0" i="0" dirty="0">
                <a:solidFill>
                  <a:srgbClr val="34495E"/>
                </a:solidFill>
                <a:effectLst/>
                <a:latin typeface="Source Sans Pro" panose="020B0604020202020204" pitchFamily="34" charset="0"/>
              </a:rPr>
              <a:t>데이터분포 시각화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901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2011-2015</a:t>
            </a:r>
          </a:p>
          <a:p>
            <a:r>
              <a:rPr lang="ko-KR" altLang="en-US" dirty="0"/>
              <a:t>액션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그랜드 </a:t>
            </a:r>
            <a:r>
              <a:rPr lang="ko-KR" altLang="en-US" dirty="0" err="1"/>
              <a:t>테프트</a:t>
            </a:r>
            <a:r>
              <a:rPr lang="ko-KR" altLang="en-US" dirty="0"/>
              <a:t> </a:t>
            </a:r>
            <a:r>
              <a:rPr lang="ko-KR" altLang="en-US" dirty="0" err="1"/>
              <a:t>오트</a:t>
            </a:r>
            <a:r>
              <a:rPr lang="en-US" altLang="ko-KR" dirty="0"/>
              <a:t>, FIFA,</a:t>
            </a:r>
          </a:p>
          <a:p>
            <a:r>
              <a:rPr lang="ko-KR" altLang="en-US" dirty="0"/>
              <a:t>롤플레잉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포켓몬 시리즈</a:t>
            </a:r>
            <a:endParaRPr lang="en-US" altLang="ko-KR" dirty="0"/>
          </a:p>
          <a:p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727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2016-2020</a:t>
            </a:r>
          </a:p>
          <a:p>
            <a:r>
              <a:rPr lang="ko-KR" altLang="en-US" dirty="0"/>
              <a:t>액션</a:t>
            </a:r>
            <a:r>
              <a:rPr lang="en-US" altLang="ko-KR" dirty="0"/>
              <a:t>:</a:t>
            </a:r>
          </a:p>
          <a:p>
            <a:r>
              <a:rPr lang="ko-KR" altLang="en-US" dirty="0" err="1"/>
              <a:t>젤다</a:t>
            </a:r>
            <a:r>
              <a:rPr lang="ko-KR" altLang="en-US" dirty="0"/>
              <a:t> 시리즈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슈팅</a:t>
            </a:r>
            <a:r>
              <a:rPr lang="en-US" altLang="ko-KR" dirty="0"/>
              <a:t>:</a:t>
            </a:r>
          </a:p>
          <a:p>
            <a:r>
              <a:rPr lang="ko-KR" altLang="en-US" dirty="0" err="1"/>
              <a:t>오버워치</a:t>
            </a:r>
            <a:r>
              <a:rPr lang="ko-KR" altLang="en-US" dirty="0"/>
              <a:t> </a:t>
            </a:r>
            <a:r>
              <a:rPr lang="en-US" altLang="ko-KR" dirty="0"/>
              <a:t>, </a:t>
            </a:r>
            <a:r>
              <a:rPr lang="ko-KR" altLang="en-US" dirty="0"/>
              <a:t>레고 마블 </a:t>
            </a:r>
            <a:r>
              <a:rPr lang="ko-KR" altLang="en-US" dirty="0" err="1"/>
              <a:t>어벤저스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3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</a:t>
            </a:r>
            <a:r>
              <a:rPr lang="en-US" altLang="ko-KR" dirty="0"/>
              <a:t>10</a:t>
            </a:r>
            <a:r>
              <a:rPr lang="ko-KR" altLang="en-US" dirty="0"/>
              <a:t>년간 비디오 게임 시장은 변화가 많지 안지만 액션장르는 역시 </a:t>
            </a:r>
            <a:r>
              <a:rPr lang="en-US" altLang="ko-KR" dirty="0"/>
              <a:t>1</a:t>
            </a:r>
            <a:r>
              <a:rPr lang="ko-KR" altLang="en-US" dirty="0"/>
              <a:t>위를 했고</a:t>
            </a:r>
            <a:endParaRPr lang="en-US" altLang="ko-KR" dirty="0"/>
          </a:p>
          <a:p>
            <a:r>
              <a:rPr lang="ko-KR" altLang="en-US" dirty="0"/>
              <a:t>스포츠와 슈팅게임의 순위가 많이 오름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60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기술적 계속 발전 함으로서 대부분 플랫폼들은 뒤쳐지기 시작함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Ex) ps2, ps3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0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위는 역시</a:t>
            </a:r>
            <a:r>
              <a:rPr lang="en-US" altLang="ko-KR" dirty="0"/>
              <a:t> </a:t>
            </a:r>
            <a:r>
              <a:rPr lang="en-US" altLang="ko-KR" dirty="0" err="1"/>
              <a:t>Namico</a:t>
            </a:r>
            <a:r>
              <a:rPr lang="en-US" altLang="ko-KR" dirty="0"/>
              <a:t> Bandai Games</a:t>
            </a:r>
          </a:p>
          <a:p>
            <a:r>
              <a:rPr lang="en-US" altLang="ko-KR" dirty="0"/>
              <a:t>2. </a:t>
            </a:r>
            <a:r>
              <a:rPr lang="ko-KR" altLang="en-US" dirty="0" err="1"/>
              <a:t>액티비전</a:t>
            </a:r>
            <a:r>
              <a:rPr lang="ko-KR" altLang="en-US" dirty="0"/>
              <a:t> 블리자드 </a:t>
            </a:r>
            <a:r>
              <a:rPr lang="en-US" altLang="ko-KR" dirty="0"/>
              <a:t>(</a:t>
            </a:r>
            <a:r>
              <a:rPr lang="ko-KR" altLang="en-US" dirty="0" err="1"/>
              <a:t>월드오브워크래프트</a:t>
            </a:r>
            <a:r>
              <a:rPr lang="en-US" altLang="ko-KR" dirty="0"/>
              <a:t>, </a:t>
            </a:r>
            <a:r>
              <a:rPr lang="ko-KR" altLang="en-US" dirty="0" err="1"/>
              <a:t>오버워치</a:t>
            </a:r>
            <a:r>
              <a:rPr lang="en-US" altLang="ko-KR" dirty="0"/>
              <a:t>,  </a:t>
            </a:r>
            <a:r>
              <a:rPr lang="ko-KR" altLang="en-US" dirty="0"/>
              <a:t>스타크래프트</a:t>
            </a:r>
            <a:r>
              <a:rPr lang="en-US" altLang="ko-KR" dirty="0"/>
              <a:t>, </a:t>
            </a:r>
            <a:r>
              <a:rPr lang="ko-KR" altLang="en-US" dirty="0" err="1"/>
              <a:t>하스스톤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endParaRPr lang="en-US" altLang="ko-KR" dirty="0"/>
          </a:p>
          <a:p>
            <a:r>
              <a:rPr lang="en-US" altLang="ko-KR" dirty="0"/>
              <a:t>&gt; Electronic Arts 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닌텐도 세가</a:t>
            </a:r>
            <a:r>
              <a:rPr lang="en-US" altLang="ko-KR" dirty="0"/>
              <a:t>, 10</a:t>
            </a:r>
            <a:r>
              <a:rPr lang="ko-KR" altLang="en-US" dirty="0"/>
              <a:t>위에서 사라짐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826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869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436AD-4AD9-4D8A-B8A3-E1ECDB152A7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12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684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88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317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792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13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161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052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8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88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3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C759C-B5E9-40B0-A153-209F63304FC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C48E3-327B-445B-B449-851272E583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254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3539" y="1988840"/>
            <a:ext cx="8436925" cy="10575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800" b="1" dirty="0">
                <a:solidFill>
                  <a:srgbClr val="002060"/>
                </a:solidFill>
              </a:rPr>
              <a:t>비디오 게임 판매 데이터 분석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0" y="4941168"/>
            <a:ext cx="4177747" cy="655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rgbClr val="002060"/>
                </a:solidFill>
              </a:rPr>
              <a:t>2022</a:t>
            </a:r>
            <a:r>
              <a:rPr lang="ko-KR" altLang="en-US" sz="2800" b="1" dirty="0">
                <a:solidFill>
                  <a:srgbClr val="002060"/>
                </a:solidFill>
              </a:rPr>
              <a:t>년 </a:t>
            </a:r>
            <a:r>
              <a:rPr lang="en-US" altLang="ko-KR" sz="2800" b="1" dirty="0">
                <a:solidFill>
                  <a:srgbClr val="002060"/>
                </a:solidFill>
              </a:rPr>
              <a:t>11</a:t>
            </a:r>
            <a:r>
              <a:rPr lang="ko-KR" altLang="en-US" sz="2800" b="1" dirty="0">
                <a:solidFill>
                  <a:srgbClr val="002060"/>
                </a:solidFill>
              </a:rPr>
              <a:t>월 </a:t>
            </a:r>
            <a:r>
              <a:rPr lang="en-US" altLang="ko-KR" sz="2800" b="1" dirty="0">
                <a:solidFill>
                  <a:srgbClr val="002060"/>
                </a:solidFill>
              </a:rPr>
              <a:t>7</a:t>
            </a:r>
            <a:r>
              <a:rPr lang="ko-KR" altLang="en-US" sz="2800" b="1" dirty="0">
                <a:solidFill>
                  <a:srgbClr val="002060"/>
                </a:solidFill>
              </a:rPr>
              <a:t>일 박찬익</a:t>
            </a:r>
            <a:endParaRPr lang="ko-KR" alt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3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82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(4)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지역별 매출 분석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백만 단위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37B4DD27-44C2-3F07-5E9C-CC059F50E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990020"/>
            <a:ext cx="4535063" cy="26642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C8D8091-118D-3A5E-4CC8-25F9EACFC0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6" y="3951639"/>
            <a:ext cx="4612840" cy="252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714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82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(5)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제작사별 매출 분석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백만 단위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2DAB2C2-06E9-A889-84A1-D5BF9F166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0020"/>
            <a:ext cx="5501478" cy="266738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EA3DA24-33BD-D22B-6696-7075E1AD8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904" y="3839054"/>
            <a:ext cx="5283155" cy="253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9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2965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비디오 게임 판매</a:t>
            </a:r>
            <a:r>
              <a:rPr lang="en-US" altLang="ko-KR" b="1" dirty="0">
                <a:solidFill>
                  <a:srgbClr val="00B050"/>
                </a:solidFill>
              </a:rPr>
              <a:t>(Kaggle)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079DFC5-DCA7-D3CF-605A-42D4F6E55DDA}"/>
              </a:ext>
            </a:extLst>
          </p:cNvPr>
          <p:cNvSpPr txBox="1"/>
          <p:nvPr/>
        </p:nvSpPr>
        <p:spPr>
          <a:xfrm>
            <a:off x="323528" y="6052646"/>
            <a:ext cx="69855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https://www.kaggle.com/datasets/gregorut/videogamesales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ECA09FC-A35B-91DD-3EB3-AF665C54D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58" y="1484784"/>
            <a:ext cx="4865036" cy="308705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E4F488-18EC-89B0-9D0E-EE5A6958E1A4}"/>
              </a:ext>
            </a:extLst>
          </p:cNvPr>
          <p:cNvSpPr/>
          <p:nvPr/>
        </p:nvSpPr>
        <p:spPr>
          <a:xfrm>
            <a:off x="5048402" y="1319917"/>
            <a:ext cx="3919940" cy="319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b="1" kern="0" dirty="0"/>
              <a:t>[</a:t>
            </a:r>
            <a:r>
              <a:rPr lang="ko-KR" altLang="en-US" sz="1600" b="1" kern="0" dirty="0"/>
              <a:t>분석 주제 </a:t>
            </a:r>
            <a:r>
              <a:rPr lang="en-US" altLang="ko-KR" sz="1600" b="1" kern="0" dirty="0"/>
              <a:t>(2011- 2015 vs 2016 -2020)]</a:t>
            </a: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r>
              <a:rPr lang="ko-KR" altLang="en-US" sz="1400" b="1" kern="0" dirty="0">
                <a:solidFill>
                  <a:srgbClr val="0070C0"/>
                </a:solidFill>
              </a:rPr>
              <a:t>사용자가 좋아하는 게임 장르 비교</a:t>
            </a: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r>
              <a:rPr lang="ko-KR" altLang="en-US" sz="1400" b="1" kern="0" dirty="0">
                <a:solidFill>
                  <a:srgbClr val="0070C0"/>
                </a:solidFill>
              </a:rPr>
              <a:t>인기 많은 </a:t>
            </a:r>
            <a:r>
              <a:rPr lang="ko-KR" altLang="en-US" sz="1400" b="1" kern="0" dirty="0" err="1">
                <a:solidFill>
                  <a:srgbClr val="0070C0"/>
                </a:solidFill>
              </a:rPr>
              <a:t>플래폼</a:t>
            </a:r>
            <a:r>
              <a:rPr lang="ko-KR" altLang="en-US" sz="1400" b="1" kern="0" dirty="0">
                <a:solidFill>
                  <a:srgbClr val="0070C0"/>
                </a:solidFill>
              </a:rPr>
              <a:t> 비교</a:t>
            </a: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r>
              <a:rPr lang="ko-KR" altLang="en-US" sz="1400" b="1" kern="0" dirty="0">
                <a:solidFill>
                  <a:srgbClr val="0070C0"/>
                </a:solidFill>
              </a:rPr>
              <a:t>비디오게임 제작사 </a:t>
            </a:r>
            <a:r>
              <a:rPr lang="en-US" altLang="ko-KR" sz="1400" b="1" kern="0" dirty="0">
                <a:solidFill>
                  <a:srgbClr val="0070C0"/>
                </a:solidFill>
              </a:rPr>
              <a:t>Top10</a:t>
            </a: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r>
              <a:rPr lang="ko-KR" altLang="en-US" sz="1400" b="1" kern="0" dirty="0">
                <a:solidFill>
                  <a:srgbClr val="0070C0"/>
                </a:solidFill>
              </a:rPr>
              <a:t>지역별 매출 분석</a:t>
            </a: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r>
              <a:rPr lang="ko-KR" altLang="en-US" sz="1400" b="1" kern="0" dirty="0">
                <a:solidFill>
                  <a:srgbClr val="0070C0"/>
                </a:solidFill>
              </a:rPr>
              <a:t>제작사별 매출 분석</a:t>
            </a: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endParaRPr lang="en-US" altLang="ko-KR" sz="1400" b="1" kern="0" dirty="0">
              <a:solidFill>
                <a:srgbClr val="0070C0"/>
              </a:solidFill>
            </a:endParaRPr>
          </a:p>
          <a:p>
            <a:pPr marL="342900" indent="-342900" algn="just" fontAlgn="base">
              <a:lnSpc>
                <a:spcPct val="160000"/>
              </a:lnSpc>
              <a:buAutoNum type="arabicParenBoth"/>
            </a:pPr>
            <a:endParaRPr lang="en-US" altLang="ko-KR" sz="1400" b="1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73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236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사용한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python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모듈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6329588A-ECCD-CF11-C8CC-B92FE3DD7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628800"/>
            <a:ext cx="1733639" cy="103510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7205687-EA7C-8A10-63D8-E98FCC095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961" y="1574703"/>
            <a:ext cx="1212912" cy="108590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AC1EC6C-2784-B242-B023-B106476AF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04" y="1988840"/>
            <a:ext cx="2228965" cy="54612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D61D804-B0A9-2E34-4F8E-C2BADA343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3688" y="3599642"/>
            <a:ext cx="1809843" cy="183524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5B28C40-9DA1-4849-B07E-4503772F60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0390" y="4179163"/>
            <a:ext cx="2419474" cy="70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22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데이터 확인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B3D2450-E7AB-A517-1D91-A84009DFE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844824"/>
            <a:ext cx="3915230" cy="39621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7C32F42-8B7A-6F24-DFC7-93637FF87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2564904"/>
            <a:ext cx="4877685" cy="229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656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6265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(1)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유저들이 좋아하는 게임 장르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비교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(2011-2015)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6A9261E7-E71E-E8DF-2B82-B6925FAE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851" y="3694078"/>
            <a:ext cx="1631591" cy="91896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534AADA-3D22-E03D-F8FA-0E8DD242F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3715580"/>
            <a:ext cx="617894" cy="87595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660ADE8-FAEE-AEDF-0FBB-556CCD3976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086" y="1311385"/>
            <a:ext cx="4278914" cy="200887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C42CA0-69C6-AECC-9C70-AC113C7A39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8031" y="5063733"/>
            <a:ext cx="922858" cy="8820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4F6F558-AF1E-088A-98A2-14ABA9E6D8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0143" y="5141726"/>
            <a:ext cx="962948" cy="8468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58D2E4-8A12-A009-E05B-13D5B26751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2778" y="5163094"/>
            <a:ext cx="922859" cy="8040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8333ED-3DE4-E9A0-66E1-05E1F1970D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2040" y="1509656"/>
            <a:ext cx="4031809" cy="161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187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655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(1)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유저들이 좋아하는 게임 장르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비교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(2016-2020)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1AF4A78B-9444-8838-DA1B-D69B589DE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988840"/>
            <a:ext cx="5215845" cy="165618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15F6169-FBDB-0250-B7D1-FCC10742B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119" y="1285400"/>
            <a:ext cx="2000353" cy="99700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1B71DE5-F294-F78D-B5E0-BA2C416E8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688" y="2688822"/>
            <a:ext cx="1060604" cy="127569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FF73C82-7FE3-A02C-6930-C4A92437EA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4645" y="2688823"/>
            <a:ext cx="962948" cy="13787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F68DC4-277F-7B3C-0E8C-610E011AD0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576" y="4782808"/>
            <a:ext cx="7771847" cy="139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72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82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(1)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유저들이 좋아하는 게임 장르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비교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(2011-2015 vs 2016-2020)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1AF4A78B-9444-8838-DA1B-D69B589DE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4365104"/>
            <a:ext cx="5215845" cy="165618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084EBD0-EC1E-5B97-362A-0D0877FA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64" y="1420127"/>
            <a:ext cx="4896544" cy="200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92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82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(2)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인기 플랫폼 비교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(2011-2015 vs 2016- 2020)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134E451-2C56-C83D-1224-8719C0C60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1043986"/>
            <a:ext cx="4355976" cy="24752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204DC3C-C9BD-1870-8DA3-E8917B2549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680" y="3717032"/>
            <a:ext cx="4895528" cy="279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59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95536" y="692696"/>
            <a:ext cx="6840760" cy="0"/>
          </a:xfrm>
          <a:prstGeom prst="line">
            <a:avLst/>
          </a:prstGeom>
          <a:ln w="762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95536" y="620688"/>
            <a:ext cx="6048672" cy="0"/>
          </a:xfrm>
          <a:prstGeom prst="line">
            <a:avLst/>
          </a:prstGeom>
          <a:ln w="3810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6770" y="251356"/>
            <a:ext cx="82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B050"/>
                </a:solidFill>
                <a:latin typeface="+mj-lt"/>
              </a:rPr>
              <a:t>(3)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비디오게임 제작사 </a:t>
            </a:r>
            <a:r>
              <a:rPr lang="en-US" altLang="ko-KR" b="1" dirty="0">
                <a:solidFill>
                  <a:srgbClr val="00B050"/>
                </a:solidFill>
                <a:latin typeface="+mj-lt"/>
              </a:rPr>
              <a:t>Top10 </a:t>
            </a:r>
            <a:r>
              <a:rPr lang="ko-KR" altLang="en-US" b="1" dirty="0">
                <a:solidFill>
                  <a:srgbClr val="00B050"/>
                </a:solidFill>
                <a:latin typeface="+mj-lt"/>
              </a:rPr>
              <a:t> 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23528" y="188640"/>
            <a:ext cx="0" cy="607422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02F905F6-5151-5BC1-BD4F-65A541B80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82" y="1298497"/>
            <a:ext cx="5011134" cy="216024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8748AF3-A906-02FB-85F8-3744DE4C0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6134" y="1730328"/>
            <a:ext cx="3578348" cy="129657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B562E22-45BF-D4FD-D15F-B912E9A84F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3796248"/>
            <a:ext cx="4760775" cy="208823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D4BD8EF-D434-72E5-27C7-760C374D9E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104" y="4437112"/>
            <a:ext cx="3391196" cy="57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8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4058</TotalTime>
  <Words>267</Words>
  <Application>Microsoft Office PowerPoint</Application>
  <PresentationFormat>화면 슬라이드 쇼(4:3)</PresentationFormat>
  <Paragraphs>55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Source Sans Pro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condor</dc:creator>
  <cp:lastModifiedBy>박 찬익</cp:lastModifiedBy>
  <cp:revision>127</cp:revision>
  <dcterms:created xsi:type="dcterms:W3CDTF">2020-03-29T11:00:22Z</dcterms:created>
  <dcterms:modified xsi:type="dcterms:W3CDTF">2022-11-06T09:21:44Z</dcterms:modified>
</cp:coreProperties>
</file>

<file path=docProps/thumbnail.jpeg>
</file>